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66" r:id="rId4"/>
    <p:sldId id="258" r:id="rId5"/>
    <p:sldId id="259" r:id="rId6"/>
    <p:sldId id="270" r:id="rId7"/>
    <p:sldId id="260" r:id="rId8"/>
    <p:sldId id="267" r:id="rId9"/>
    <p:sldId id="261" r:id="rId10"/>
    <p:sldId id="269" r:id="rId11"/>
    <p:sldId id="262" r:id="rId12"/>
    <p:sldId id="268" r:id="rId13"/>
    <p:sldId id="263" r:id="rId14"/>
    <p:sldId id="271" r:id="rId15"/>
    <p:sldId id="264" r:id="rId16"/>
    <p:sldId id="272" r:id="rId17"/>
    <p:sldId id="265" r:id="rId18"/>
    <p:sldId id="273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210" autoAdjust="0"/>
    <p:restoredTop sz="86397" autoAdjust="0"/>
  </p:normalViewPr>
  <p:slideViewPr>
    <p:cSldViewPr>
      <p:cViewPr>
        <p:scale>
          <a:sx n="67" d="100"/>
          <a:sy n="67" d="100"/>
        </p:scale>
        <p:origin x="-180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28" y="10608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82B2EF-EA67-4E94-B553-B94A3C3E4D01}" type="datetimeFigureOut">
              <a:rPr lang="en-US" smtClean="0"/>
              <a:t>9/11/2012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FF2BB2-3DDE-4034-A4E1-ED3B90A694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883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FF2BB2-3DDE-4034-A4E1-ED3B90A6941B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4934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CC9CD-15BF-4B55-A601-1B46562D46B7}" type="datetime1">
              <a:rPr lang="en-US" smtClean="0"/>
              <a:t>9/11/2012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 Richard Lovell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456A8-EAF8-45F5-A0CC-EF446E93A07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D8A31-E935-4103-ABF5-5E7C3BC7DC4E}" type="datetime1">
              <a:rPr lang="en-US" smtClean="0"/>
              <a:t>9/11/2012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 Richard Lovell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456A8-EAF8-45F5-A0CC-EF446E93A07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C759E-563D-489C-953C-EDFAF84A9037}" type="datetime1">
              <a:rPr lang="en-US" smtClean="0"/>
              <a:t>9/11/2012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 Richard Lovell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456A8-EAF8-45F5-A0CC-EF446E93A07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C0A2D-4099-4738-9B8F-20AC193599E2}" type="datetime1">
              <a:rPr lang="en-US" smtClean="0"/>
              <a:t>9/11/2012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 Richard Lovell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456A8-EAF8-45F5-A0CC-EF446E93A07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5710C-5017-4F07-B78F-04942AE59B69}" type="datetime1">
              <a:rPr lang="en-US" smtClean="0"/>
              <a:t>9/11/2012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 Richard Lovell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456A8-EAF8-45F5-A0CC-EF446E93A07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F0129-763D-401D-8AFA-3D39DA70E2F5}" type="datetime1">
              <a:rPr lang="en-US" smtClean="0"/>
              <a:t>9/11/2012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 Richard Lovell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456A8-EAF8-45F5-A0CC-EF446E93A07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EA747-399D-4F8C-9B42-DCF6878A7B69}" type="datetime1">
              <a:rPr lang="en-US" smtClean="0"/>
              <a:t>9/11/2012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 Richard Lovell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456A8-EAF8-45F5-A0CC-EF446E93A07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C5B98-BB98-406F-B2DD-EA82C04C0B57}" type="datetime1">
              <a:rPr lang="en-US" smtClean="0"/>
              <a:t>9/11/2012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 Richard Lovell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456A8-EAF8-45F5-A0CC-EF446E93A07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C18B3-95E7-4E3C-9575-955B098C1744}" type="datetime1">
              <a:rPr lang="en-US" smtClean="0"/>
              <a:t>9/11/2012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66456A8-EAF8-45F5-A0CC-EF446E93A07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/>
              <a:t>Prepared by Richard Lovell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7C0C4-C355-47BB-895E-ACA353191934}" type="datetime1">
              <a:rPr lang="en-US" smtClean="0"/>
              <a:t>9/11/2012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 Richard Lovell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456A8-EAF8-45F5-A0CC-EF446E93A07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0246-9A07-485D-A200-FEC9ED709375}" type="datetime1">
              <a:rPr lang="en-US" smtClean="0"/>
              <a:t>9/11/2012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 Richard Lovell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456A8-EAF8-45F5-A0CC-EF446E93A07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466456A8-EAF8-45F5-A0CC-EF446E93A07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Prepared by Richard Lovell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9CF048C-9DC5-4082-B56F-84B5A46890CD}" type="datetime1">
              <a:rPr lang="en-US" smtClean="0"/>
              <a:t>9/11/2012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MEWP COURSE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M</a:t>
            </a:r>
            <a:r>
              <a:rPr lang="en-US" dirty="0" smtClean="0"/>
              <a:t>obile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E</a:t>
            </a:r>
            <a:r>
              <a:rPr lang="en-US" dirty="0" smtClean="0"/>
              <a:t>levated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W</a:t>
            </a:r>
            <a:r>
              <a:rPr lang="en-US" dirty="0" smtClean="0"/>
              <a:t>ork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P</a:t>
            </a:r>
            <a:r>
              <a:rPr lang="en-US" dirty="0" smtClean="0"/>
              <a:t>latform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33" y="1035050"/>
            <a:ext cx="1781267" cy="1327150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6C827-3379-4B1E-A86E-8D1B68526174}" type="datetime1">
              <a:rPr lang="en-US" smtClean="0"/>
              <a:t>9/11/2012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 Richard Lovell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97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Warning !                  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600" dirty="0" smtClean="0"/>
              <a:t>Failure to Heed the following safety precautions could result in</a:t>
            </a:r>
          </a:p>
          <a:p>
            <a:endParaRPr lang="en-US" dirty="0"/>
          </a:p>
          <a:p>
            <a:r>
              <a:rPr lang="en-US" sz="2400" dirty="0" smtClean="0"/>
              <a:t>Tip over</a:t>
            </a:r>
          </a:p>
          <a:p>
            <a:endParaRPr lang="en-US" sz="2400" dirty="0" smtClean="0"/>
          </a:p>
          <a:p>
            <a:r>
              <a:rPr lang="en-US" sz="2400" dirty="0" smtClean="0"/>
              <a:t>Falling</a:t>
            </a:r>
          </a:p>
          <a:p>
            <a:endParaRPr lang="en-US" sz="2400" dirty="0" smtClean="0"/>
          </a:p>
          <a:p>
            <a:r>
              <a:rPr lang="en-US" sz="2400" dirty="0" smtClean="0"/>
              <a:t>Crushing</a:t>
            </a:r>
          </a:p>
          <a:p>
            <a:endParaRPr lang="en-US" sz="2400" dirty="0" smtClean="0"/>
          </a:p>
          <a:p>
            <a:r>
              <a:rPr lang="en-US" sz="2400" dirty="0" smtClean="0"/>
              <a:t>Serious Injury</a:t>
            </a:r>
          </a:p>
          <a:p>
            <a:endParaRPr lang="en-US" sz="2400" dirty="0" smtClean="0"/>
          </a:p>
          <a:p>
            <a:r>
              <a:rPr lang="en-US" sz="2400" dirty="0" smtClean="0"/>
              <a:t>Death</a:t>
            </a: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D8A31-E935-4103-ABF5-5E7C3BC7DC4E}" type="datetime1">
              <a:rPr lang="en-US" smtClean="0"/>
              <a:t>9/11/2012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 Richard Lovell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582" y="457200"/>
            <a:ext cx="1111250" cy="91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474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Went Wrong?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267" y="1600200"/>
            <a:ext cx="6275865" cy="4800600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D8A31-E935-4103-ABF5-5E7C3BC7DC4E}" type="datetime1">
              <a:rPr lang="en-US" smtClean="0"/>
              <a:t>9/11/2012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 Richard Lovell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227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Safety Precautions                             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KNOW</a:t>
            </a:r>
            <a:r>
              <a:rPr lang="en-US" dirty="0" smtClean="0"/>
              <a:t> All Bermuda </a:t>
            </a:r>
            <a:r>
              <a:rPr lang="en-US" smtClean="0"/>
              <a:t>Occupational Safety </a:t>
            </a:r>
            <a:r>
              <a:rPr lang="en-US" dirty="0" smtClean="0"/>
              <a:t>and Health Act 2009   Parts 318 to 322 which apply to your Machine and Job site.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DO NOT </a:t>
            </a:r>
            <a:r>
              <a:rPr lang="en-US" dirty="0" smtClean="0"/>
              <a:t>leave the MEWP unattended with they key in the switch.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WEAR </a:t>
            </a:r>
            <a:r>
              <a:rPr lang="en-US" dirty="0" smtClean="0"/>
              <a:t>all the protective clothing and personal safety devices issued to you or called for by job conditions.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DO NOT </a:t>
            </a:r>
            <a:r>
              <a:rPr lang="en-US" dirty="0" smtClean="0"/>
              <a:t>wear loose clothing, neck ties, scarves, rings, wrist watches or other jewelry whilst operating the MEWP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D8A31-E935-4103-ABF5-5E7C3BC7DC4E}" type="datetime1">
              <a:rPr lang="en-US" smtClean="0"/>
              <a:t>9/11/2012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 Richard Lovell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381000"/>
            <a:ext cx="1458479" cy="1086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618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Safety Precautions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AVOID </a:t>
            </a:r>
            <a:r>
              <a:rPr lang="en-US" dirty="0" smtClean="0"/>
              <a:t>entanglement with ropes, cords or hoses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AVOID</a:t>
            </a:r>
            <a:r>
              <a:rPr lang="en-US" dirty="0" smtClean="0"/>
              <a:t> falling stay within the boundaries of the guard rails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DO NOT </a:t>
            </a:r>
            <a:r>
              <a:rPr lang="en-US" dirty="0" smtClean="0"/>
              <a:t>raise the MEWP in windy or gusty conditions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DO NOT </a:t>
            </a:r>
            <a:r>
              <a:rPr lang="en-US" dirty="0" smtClean="0"/>
              <a:t>increase the lateral surface of the platform increasing the area exposed to the wind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DO NOT </a:t>
            </a:r>
            <a:r>
              <a:rPr lang="en-US" dirty="0" smtClean="0"/>
              <a:t>drive or elevate the platform if it is not on a firm level surface do not elevate close to depressions or holes of any type that may effect the stability of the platform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D8A31-E935-4103-ABF5-5E7C3BC7DC4E}" type="datetime1">
              <a:rPr lang="en-US" smtClean="0"/>
              <a:t>9/11/2012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 Richard Lovell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304800"/>
            <a:ext cx="1536700" cy="1144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167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Type of MEWP IS This?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600200"/>
            <a:ext cx="6400800" cy="4800600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D8A31-E935-4103-ABF5-5E7C3BC7DC4E}" type="datetime1">
              <a:rPr lang="en-US" smtClean="0"/>
              <a:t>9/11/2012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 Richard Lovell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92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Safety Precautions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Operations Near To Drop Offs.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If this practice is absolutely necessary elevated driving is prohibited.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Position the MEWP horizontally and only elevate when the MEWP is stationary with out riggers positioned and the drive facility de activated.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D8A31-E935-4103-ABF5-5E7C3BC7DC4E}" type="datetime1">
              <a:rPr lang="en-US" smtClean="0"/>
              <a:t>9/11/2012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 Richard Lovell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1487" y="680843"/>
            <a:ext cx="1003300" cy="747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46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Does He Need A Scissor Lift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260" y="1600200"/>
            <a:ext cx="3611880" cy="4800600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D8A31-E935-4103-ABF5-5E7C3BC7DC4E}" type="datetime1">
              <a:rPr lang="en-US" smtClean="0"/>
              <a:t>9/11/2012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 Richard Lovell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08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Safety Precautions 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Elevated Driving must only be carried out on a firm level surface.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DO NOT </a:t>
            </a:r>
            <a:r>
              <a:rPr lang="en-US" dirty="0" smtClean="0"/>
              <a:t>Ascend or Descend gradients when gradient  is steeper than 23%.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DO NOT </a:t>
            </a:r>
            <a:r>
              <a:rPr lang="en-US" dirty="0" smtClean="0"/>
              <a:t>operate on surfaces not capable of holding the weight of the MEWP including rated load e.g. covers, drains and trenches.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DO NOT </a:t>
            </a:r>
            <a:r>
              <a:rPr lang="en-US" dirty="0" smtClean="0"/>
              <a:t>operate a MEWP that has ladders or other devices mounted on it to increase its height.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D8A31-E935-4103-ABF5-5E7C3BC7DC4E}" type="datetime1">
              <a:rPr lang="en-US" smtClean="0"/>
              <a:t>9/11/2012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 Richard Lovell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228600"/>
            <a:ext cx="1536700" cy="1144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043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You Think?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07" y="1600200"/>
            <a:ext cx="5318185" cy="4800600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D8A31-E935-4103-ABF5-5E7C3BC7DC4E}" type="datetime1">
              <a:rPr lang="en-US" smtClean="0"/>
              <a:t>9/11/2012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 Richard Lovell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447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Safety Precautions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DO NOT </a:t>
            </a:r>
            <a:r>
              <a:rPr lang="en-US" dirty="0" smtClean="0"/>
              <a:t>exert side forces on MEWP while elevated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DO NOT </a:t>
            </a:r>
            <a:r>
              <a:rPr lang="en-US" dirty="0" smtClean="0"/>
              <a:t>use MEWP as a crane it is prohibited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DO NOT </a:t>
            </a:r>
            <a:r>
              <a:rPr lang="en-US" dirty="0" smtClean="0"/>
              <a:t>climb on guard rails it is prohibited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DO NOT </a:t>
            </a:r>
            <a:r>
              <a:rPr lang="en-US" dirty="0" smtClean="0"/>
              <a:t>climb on the scissor assembly it is prohibited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D8A31-E935-4103-ABF5-5E7C3BC7DC4E}" type="datetime1">
              <a:rPr lang="en-US" smtClean="0"/>
              <a:t>9/11/2012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 Richard Lovell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7940" y="152400"/>
            <a:ext cx="1329559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50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Right Machine For The JOB?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937" y="1852612"/>
            <a:ext cx="4962525" cy="4295775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D8A31-E935-4103-ABF5-5E7C3BC7DC4E}" type="datetime1">
              <a:rPr lang="en-US" smtClean="0"/>
              <a:t>9/11/2012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 Richard Lovell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303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Safety Precautions 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BE AWARE </a:t>
            </a:r>
            <a:r>
              <a:rPr lang="en-US" dirty="0" smtClean="0"/>
              <a:t>of obstructions or other possible hazards around the MEWP when driving or lifting.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DO NOT </a:t>
            </a:r>
            <a:r>
              <a:rPr lang="en-US" dirty="0" smtClean="0"/>
              <a:t>raise the MEWP while it is on the back of  a delivery vehicle.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BE AWARE </a:t>
            </a:r>
            <a:r>
              <a:rPr lang="en-US" dirty="0" smtClean="0"/>
              <a:t>of crushing hazards keep all body parts inside the platform guard rails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DO NOT </a:t>
            </a:r>
            <a:r>
              <a:rPr lang="en-US" dirty="0" smtClean="0"/>
              <a:t>lower the platform unless the area below is clear of personnel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D8A31-E935-4103-ABF5-5E7C3BC7DC4E}" type="datetime1">
              <a:rPr lang="en-US" smtClean="0"/>
              <a:t>9/11/2012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 Richard Lovell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2602" y="304800"/>
            <a:ext cx="1432405" cy="1067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980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Correct Use Of a Scissor Lift ?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740" y="2258568"/>
            <a:ext cx="2788920" cy="3483864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D8A31-E935-4103-ABF5-5E7C3BC7DC4E}" type="datetime1">
              <a:rPr lang="en-US" smtClean="0"/>
              <a:t>9/11/2012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 Richard Lovell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385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Safety Precautions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ENSURE</a:t>
            </a:r>
            <a:r>
              <a:rPr lang="en-US" dirty="0" smtClean="0"/>
              <a:t> that there are no personnel or obstructions in the path of travel, including blind spots.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BE AWARE </a:t>
            </a:r>
            <a:r>
              <a:rPr lang="en-US" dirty="0" smtClean="0"/>
              <a:t>of blind spots when operating the platform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DO NOT </a:t>
            </a:r>
            <a:r>
              <a:rPr lang="en-US" dirty="0" smtClean="0"/>
              <a:t>take part in any kind of horse play  this is prohibited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ENSURE </a:t>
            </a:r>
            <a:r>
              <a:rPr lang="en-US" dirty="0" smtClean="0"/>
              <a:t>all pre use checks are carried out inline with the manufacturers instructions.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DO NOT </a:t>
            </a:r>
            <a:r>
              <a:rPr lang="en-US" dirty="0" smtClean="0"/>
              <a:t>use the Platform without guard rails lock pins and the chain gate bar in place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D8A31-E935-4103-ABF5-5E7C3BC7DC4E}" type="datetime1">
              <a:rPr lang="en-US" smtClean="0"/>
              <a:t>9/11/2012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 Richard Lovell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304800"/>
            <a:ext cx="1534106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28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Improvisation?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2476500"/>
            <a:ext cx="2286000" cy="3048000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D8A31-E935-4103-ABF5-5E7C3BC7DC4E}" type="datetime1">
              <a:rPr lang="en-US" smtClean="0"/>
              <a:t>9/11/2012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 Richard Lovell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00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Safety Precautions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DO NOT </a:t>
            </a:r>
            <a:r>
              <a:rPr lang="en-US" dirty="0" smtClean="0"/>
              <a:t>exceed the working capacity of the platform.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DO NOT </a:t>
            </a:r>
            <a:r>
              <a:rPr lang="en-US" dirty="0" smtClean="0"/>
              <a:t>use the platform if any defects are identified.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NOTIFY</a:t>
            </a:r>
            <a:r>
              <a:rPr lang="en-US" dirty="0" smtClean="0"/>
              <a:t> your superintendent of any maintenance issue immediately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DO NOT </a:t>
            </a:r>
            <a:r>
              <a:rPr lang="en-US" dirty="0" smtClean="0"/>
              <a:t>operate plant and machinery if you are under the influence of drugs prescription or none.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DO NOT </a:t>
            </a:r>
            <a:r>
              <a:rPr lang="en-US" dirty="0" smtClean="0"/>
              <a:t>operate the platform if you are under the influence of alcohol.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D8A31-E935-4103-ABF5-5E7C3BC7DC4E}" type="datetime1">
              <a:rPr lang="en-US" smtClean="0"/>
              <a:t>9/11/2012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 Richard Lovell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304800"/>
            <a:ext cx="1518901" cy="102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091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Harnesses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Harnesses must be worn at all times whilst operating a MEWP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Harnesses must have a restraint lanyard  fitted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Harnesses must be inspected weekly or every time used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Harnesses must be connected to the anchor point in the MEWP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D8A31-E935-4103-ABF5-5E7C3BC7DC4E}" type="datetime1">
              <a:rPr lang="en-US" smtClean="0"/>
              <a:t>9/11/2012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 Richard Lovell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8143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Practical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Operatives must Demonstrate the following.</a:t>
            </a:r>
          </a:p>
          <a:p>
            <a:endParaRPr lang="en-US" dirty="0"/>
          </a:p>
          <a:p>
            <a:r>
              <a:rPr lang="en-US" dirty="0" smtClean="0"/>
              <a:t>Correct Pre use checks.</a:t>
            </a:r>
          </a:p>
          <a:p>
            <a:endParaRPr lang="en-US" dirty="0"/>
          </a:p>
          <a:p>
            <a:r>
              <a:rPr lang="en-US" dirty="0" smtClean="0"/>
              <a:t>Correct mounting dismounting of MEWP.</a:t>
            </a:r>
          </a:p>
          <a:p>
            <a:endParaRPr lang="en-US" dirty="0"/>
          </a:p>
          <a:p>
            <a:r>
              <a:rPr lang="en-US" dirty="0" smtClean="0"/>
              <a:t>Correct elevation and lowering of MEWP.</a:t>
            </a:r>
          </a:p>
          <a:p>
            <a:endParaRPr lang="en-US" dirty="0"/>
          </a:p>
          <a:p>
            <a:r>
              <a:rPr lang="en-US" dirty="0" smtClean="0"/>
              <a:t>Correct use of harness in MEWP.</a:t>
            </a:r>
          </a:p>
          <a:p>
            <a:endParaRPr lang="en-US" dirty="0"/>
          </a:p>
          <a:p>
            <a:r>
              <a:rPr lang="en-US" dirty="0" smtClean="0"/>
              <a:t>Correct driving of MEWP avoiding obstacles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D8A31-E935-4103-ABF5-5E7C3BC7DC4E}" type="datetime1">
              <a:rPr lang="en-US" smtClean="0"/>
              <a:t>9/11/2012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 Richard Lovell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9796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273</TotalTime>
  <Words>747</Words>
  <Application>Microsoft Office PowerPoint</Application>
  <PresentationFormat>On-screen Show (4:3)</PresentationFormat>
  <Paragraphs>162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Adjacency</vt:lpstr>
      <vt:lpstr>MEWP COURSE</vt:lpstr>
      <vt:lpstr>Warning !                   </vt:lpstr>
      <vt:lpstr>What Went Wrong?</vt:lpstr>
      <vt:lpstr>  Safety Precautions                                </vt:lpstr>
      <vt:lpstr>Safety Precautions   </vt:lpstr>
      <vt:lpstr>What Type of MEWP IS This?</vt:lpstr>
      <vt:lpstr>Safety Precautions   </vt:lpstr>
      <vt:lpstr>Does He Need A Scissor Lift</vt:lpstr>
      <vt:lpstr>Safety Precautions    </vt:lpstr>
      <vt:lpstr>What do You Think?</vt:lpstr>
      <vt:lpstr>Safety Precautions   </vt:lpstr>
      <vt:lpstr>Right Machine For The JOB?</vt:lpstr>
      <vt:lpstr>Safety Precautions    </vt:lpstr>
      <vt:lpstr>Correct Use Of a Scissor Lift ?</vt:lpstr>
      <vt:lpstr>Safety Precautions</vt:lpstr>
      <vt:lpstr>Improvisation?</vt:lpstr>
      <vt:lpstr>Safety Precautions</vt:lpstr>
      <vt:lpstr>Harnesses</vt:lpstr>
      <vt:lpstr>Practical Requirements</vt:lpstr>
    </vt:vector>
  </TitlesOfParts>
  <Company>BCM McAlpine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MEWP COURSE</dc:title>
  <dc:creator>Administrator</dc:creator>
  <cp:lastModifiedBy>Administrator</cp:lastModifiedBy>
  <cp:revision>14</cp:revision>
  <dcterms:created xsi:type="dcterms:W3CDTF">2012-08-31T15:22:49Z</dcterms:created>
  <dcterms:modified xsi:type="dcterms:W3CDTF">2012-09-11T10:46:05Z</dcterms:modified>
</cp:coreProperties>
</file>